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596EA-CF12-4B07-8078-2CB3B956E61D}" v="2" dt="2024-11-13T03:48:53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Hasib Hossain" userId="4490a5305c0795f0" providerId="LiveId" clId="{B78596EA-CF12-4B07-8078-2CB3B956E61D}"/>
    <pc:docChg chg="undo custSel modSld">
      <pc:chgData name="Md. Hasib Hossain" userId="4490a5305c0795f0" providerId="LiveId" clId="{B78596EA-CF12-4B07-8078-2CB3B956E61D}" dt="2024-11-13T09:14:20.715" v="235" actId="693"/>
      <pc:docMkLst>
        <pc:docMk/>
      </pc:docMkLst>
      <pc:sldChg chg="addSp modSp mod">
        <pc:chgData name="Md. Hasib Hossain" userId="4490a5305c0795f0" providerId="LiveId" clId="{B78596EA-CF12-4B07-8078-2CB3B956E61D}" dt="2024-11-13T03:49:51.375" v="216" actId="1076"/>
        <pc:sldMkLst>
          <pc:docMk/>
          <pc:sldMk cId="1098982752" sldId="259"/>
        </pc:sldMkLst>
        <pc:spChg chg="add mod">
          <ac:chgData name="Md. Hasib Hossain" userId="4490a5305c0795f0" providerId="LiveId" clId="{B78596EA-CF12-4B07-8078-2CB3B956E61D}" dt="2024-11-13T03:49:47.615" v="215" actId="1076"/>
          <ac:spMkLst>
            <pc:docMk/>
            <pc:sldMk cId="1098982752" sldId="259"/>
            <ac:spMk id="2" creationId="{17256824-C0E6-041F-1C1C-F68E0DA16314}"/>
          </ac:spMkLst>
        </pc:spChg>
        <pc:picChg chg="add mod">
          <ac:chgData name="Md. Hasib Hossain" userId="4490a5305c0795f0" providerId="LiveId" clId="{B78596EA-CF12-4B07-8078-2CB3B956E61D}" dt="2024-11-13T03:49:51.375" v="216" actId="1076"/>
          <ac:picMkLst>
            <pc:docMk/>
            <pc:sldMk cId="1098982752" sldId="259"/>
            <ac:picMk id="4" creationId="{4C73E3F0-7B5A-A767-43A2-945B0ED1068E}"/>
          </ac:picMkLst>
        </pc:picChg>
      </pc:sldChg>
      <pc:sldChg chg="modSp mod">
        <pc:chgData name="Md. Hasib Hossain" userId="4490a5305c0795f0" providerId="LiveId" clId="{B78596EA-CF12-4B07-8078-2CB3B956E61D}" dt="2024-11-13T06:25:18.069" v="220" actId="20577"/>
        <pc:sldMkLst>
          <pc:docMk/>
          <pc:sldMk cId="3801611876" sldId="263"/>
        </pc:sldMkLst>
        <pc:spChg chg="mod">
          <ac:chgData name="Md. Hasib Hossain" userId="4490a5305c0795f0" providerId="LiveId" clId="{B78596EA-CF12-4B07-8078-2CB3B956E61D}" dt="2024-11-13T06:25:18.069" v="220" actId="20577"/>
          <ac:spMkLst>
            <pc:docMk/>
            <pc:sldMk cId="3801611876" sldId="263"/>
            <ac:spMk id="2" creationId="{F90DC273-AE7C-DEF7-352B-1E19CE0BCD48}"/>
          </ac:spMkLst>
        </pc:spChg>
      </pc:sldChg>
      <pc:sldChg chg="addSp delSp modSp mod">
        <pc:chgData name="Md. Hasib Hossain" userId="4490a5305c0795f0" providerId="LiveId" clId="{B78596EA-CF12-4B07-8078-2CB3B956E61D}" dt="2024-11-13T09:14:20.715" v="235" actId="693"/>
        <pc:sldMkLst>
          <pc:docMk/>
          <pc:sldMk cId="4290119567" sldId="266"/>
        </pc:sldMkLst>
        <pc:graphicFrameChg chg="modGraphic">
          <ac:chgData name="Md. Hasib Hossain" userId="4490a5305c0795f0" providerId="LiveId" clId="{B78596EA-CF12-4B07-8078-2CB3B956E61D}" dt="2024-11-13T09:13:20.811" v="229" actId="20577"/>
          <ac:graphicFrameMkLst>
            <pc:docMk/>
            <pc:sldMk cId="4290119567" sldId="266"/>
            <ac:graphicFrameMk id="2" creationId="{D6A3FF42-4D2A-7EE9-F9E1-70EE45883020}"/>
          </ac:graphicFrameMkLst>
        </pc:graphicFrameChg>
        <pc:cxnChg chg="mod">
          <ac:chgData name="Md. Hasib Hossain" userId="4490a5305c0795f0" providerId="LiveId" clId="{B78596EA-CF12-4B07-8078-2CB3B956E61D}" dt="2024-11-13T09:14:07.621" v="234" actId="693"/>
          <ac:cxnSpMkLst>
            <pc:docMk/>
            <pc:sldMk cId="4290119567" sldId="266"/>
            <ac:cxnSpMk id="12" creationId="{069EA0A2-344C-54DF-CA9B-D116957FE656}"/>
          </ac:cxnSpMkLst>
        </pc:cxnChg>
        <pc:cxnChg chg="mod">
          <ac:chgData name="Md. Hasib Hossain" userId="4490a5305c0795f0" providerId="LiveId" clId="{B78596EA-CF12-4B07-8078-2CB3B956E61D}" dt="2024-11-13T09:14:20.715" v="235" actId="693"/>
          <ac:cxnSpMkLst>
            <pc:docMk/>
            <pc:sldMk cId="4290119567" sldId="266"/>
            <ac:cxnSpMk id="13" creationId="{78ADB98B-96BA-25BE-6BF4-B2F162BE27AA}"/>
          </ac:cxnSpMkLst>
        </pc:cxnChg>
        <pc:cxnChg chg="add del mod">
          <ac:chgData name="Md. Hasib Hossain" userId="4490a5305c0795f0" providerId="LiveId" clId="{B78596EA-CF12-4B07-8078-2CB3B956E61D}" dt="2024-11-13T09:13:51.937" v="232" actId="693"/>
          <ac:cxnSpMkLst>
            <pc:docMk/>
            <pc:sldMk cId="4290119567" sldId="266"/>
            <ac:cxnSpMk id="14" creationId="{12998DA6-7C03-F659-3F9C-A211202FBDB7}"/>
          </ac:cxnSpMkLst>
        </pc:cxnChg>
        <pc:cxnChg chg="mod">
          <ac:chgData name="Md. Hasib Hossain" userId="4490a5305c0795f0" providerId="LiveId" clId="{B78596EA-CF12-4B07-8078-2CB3B956E61D}" dt="2024-11-13T09:13:59.769" v="233" actId="693"/>
          <ac:cxnSpMkLst>
            <pc:docMk/>
            <pc:sldMk cId="4290119567" sldId="266"/>
            <ac:cxnSpMk id="19" creationId="{143A3974-1A6D-34C3-A6CC-3A92850FEEC8}"/>
          </ac:cxnSpMkLst>
        </pc:cxnChg>
      </pc:sldChg>
      <pc:sldChg chg="modSp mod">
        <pc:chgData name="Md. Hasib Hossain" userId="4490a5305c0795f0" providerId="LiveId" clId="{B78596EA-CF12-4B07-8078-2CB3B956E61D}" dt="2024-11-13T03:55:35.031" v="218" actId="113"/>
        <pc:sldMkLst>
          <pc:docMk/>
          <pc:sldMk cId="1933512429" sldId="268"/>
        </pc:sldMkLst>
        <pc:spChg chg="mod">
          <ac:chgData name="Md. Hasib Hossain" userId="4490a5305c0795f0" providerId="LiveId" clId="{B78596EA-CF12-4B07-8078-2CB3B956E61D}" dt="2024-11-13T03:55:35.031" v="218" actId="113"/>
          <ac:spMkLst>
            <pc:docMk/>
            <pc:sldMk cId="1933512429" sldId="268"/>
            <ac:spMk id="2" creationId="{DE14DF18-A5E9-883F-E7C4-384DE2839F8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772B0-3312-568D-4320-38321F008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9EC83-96FB-62FA-FA81-9E811522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AF5A6-CB03-5E3C-90A9-B673C6A24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25E83-534D-BEBC-A57F-67EFE860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A1D44-5897-F5E6-5FCB-7CDE74481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A7E2-B00A-44BF-83DF-27BF0D5C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DAB55-1AC3-8871-6A11-FF4782699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B7C41-9D33-9D40-93E2-BA54951D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7E3D-EC26-2A3E-F3B2-AC7C250E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DD20F-87B0-A584-5183-55CBAF78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4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A09F9-C896-C9A1-014E-462728599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0A001-47EB-BFDE-DD68-024776A16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80EE-AE97-EB5A-6693-7D8E0A54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97F9A-93DA-8505-D909-47E108D2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D177F-0D89-ED87-72DB-9AEB4DF4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515F-4507-F0EF-D130-6CA0E526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D971-B7FF-ABFB-F38D-9BEB0F7C8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75EB3-47A1-6F83-CB75-2FED3EEB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C6880-1541-0A3F-EF1C-485A6B6B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9DCA6-FDFE-D6A4-F05D-8AF6B81F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446A-D086-0A16-C1A6-9889BDD2F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4448B-EA34-818E-CC53-1E78D5A3D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A724E-D3B8-5993-CD48-21AE062B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B17FD-1404-C942-1192-6F9C6A77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6054E-21DD-42EB-485D-1F8D2139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8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3F13-8EF6-CF7C-891F-EF5EF54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B7178-527C-2E12-02AC-EC4827715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86AC3-EFFC-FEC2-38CD-211737826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BB1C2-FA27-778A-CD24-753DE2EB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30768-7284-C002-E9F9-A2A35B4D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21A9A-5BA9-5A67-38C0-345510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DABE-8639-011B-7C7C-F7471B9E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7D523-CF40-5C1C-CF6F-3697DA820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F7E6D-796C-E965-9C48-7834B0C1A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445E6-E5CD-2A0E-CDBD-AEB3508E1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F10D6-ADA5-446F-98E5-A3B4F4AB6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DC90F-D910-7FC3-1A30-F8D81955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86D75B-6F06-1E87-127A-8CD6DFD6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0C729-D468-9D76-DFE9-4B909C46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BBB6-552B-BA00-7CAF-65B904FF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5E3504-5DFB-5844-9281-90170AD1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4A10E-3688-EBF4-304C-FB6D03C6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7346-0959-2EE5-E8E2-E2E248E7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7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D361F-30DD-246C-168B-6E110FC38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6BC33-0C4B-1E22-D7ED-2C9DDA4B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BEEA4-7364-CB06-502C-1A3B853E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7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C883-8D2D-EB6F-AD61-EC844553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2B8E2-DAC7-4112-9D84-18FAF5A55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7C19A-E106-2CC8-24FB-F786AE3E9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45E9C-8E11-6BD2-D0F4-46957552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6A4D-3AF5-E5EF-F172-38FE300F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772A1-54EF-A05A-003E-206FCC8E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4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3CC9-8530-0EC5-8D33-087D0319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03592E-9A86-495A-18A4-3DDD69074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2E5D7-5617-7D4C-89A5-20A5B37DE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4E28D-2485-A419-52AA-AE1AFAC8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5443F-AD7B-204D-C2E7-B753F7C7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CF4E8-C779-7834-B0E5-59881EB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39CF3-23C1-C151-2A8C-E2BF353C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3012C-856F-B389-2CD7-239509AAE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82F2B-3C24-F797-C0C5-E7B8EE92E3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99398-1C92-C1A2-BD2B-3B7936016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2A376-DE56-1FBB-5C04-8BFE4AC48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3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973532-7FCB-D33D-D2C4-6E1248B1E056}"/>
              </a:ext>
            </a:extLst>
          </p:cNvPr>
          <p:cNvSpPr/>
          <p:nvPr/>
        </p:nvSpPr>
        <p:spPr>
          <a:xfrm>
            <a:off x="1194885" y="1304789"/>
            <a:ext cx="6286569" cy="377404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6000" b="1" cap="none" spc="0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  <a:cs typeface="Times New Roman" panose="02020603050405020304" pitchFamily="18" charset="0"/>
              </a:rPr>
              <a:t>POLYMORPHISM</a:t>
            </a:r>
            <a:endParaRPr lang="en-US" sz="6000" b="1" dirty="0">
              <a:ln w="0"/>
              <a:solidFill>
                <a:srgbClr val="CC006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ton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One interface , many </a:t>
            </a:r>
            <a:r>
              <a:rPr lang="en-US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froms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 </a:t>
            </a: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Code &amp; Cry</a:t>
            </a:r>
          </a:p>
        </p:txBody>
      </p:sp>
      <p:pic>
        <p:nvPicPr>
          <p:cNvPr id="4" name="Picture 3" descr="A computer screen shot of a diagram">
            <a:extLst>
              <a:ext uri="{FF2B5EF4-FFF2-40B4-BE49-F238E27FC236}">
                <a16:creationId xmlns:a16="http://schemas.microsoft.com/office/drawing/2014/main" id="{8CFA14C6-3D63-F2D6-23F7-E5AD92166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5" y="1718261"/>
            <a:ext cx="3669145" cy="36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8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A3FF42-4D2A-7EE9-F9E1-70EE458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60297"/>
              </p:ext>
            </p:extLst>
          </p:nvPr>
        </p:nvGraphicFramePr>
        <p:xfrm>
          <a:off x="4647414" y="1888388"/>
          <a:ext cx="2897171" cy="126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171">
                  <a:extLst>
                    <a:ext uri="{9D8B030D-6E8A-4147-A177-3AD203B41FA5}">
                      <a16:colId xmlns:a16="http://schemas.microsoft.com/office/drawing/2014/main" val="4160311408"/>
                    </a:ext>
                  </a:extLst>
                </a:gridCol>
              </a:tblGrid>
              <a:tr h="634695">
                <a:tc>
                  <a:txBody>
                    <a:bodyPr/>
                    <a:lstStyle/>
                    <a:p>
                      <a:r>
                        <a:rPr lang="en-US" dirty="0"/>
                        <a:t>                 &lt;&lt; Vehicle &gt;&gt;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3276"/>
                  </a:ext>
                </a:extLst>
              </a:tr>
              <a:tr h="63469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+rent( ) : void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9221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A84868-4B68-1FB4-C219-8DC74084F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289638"/>
              </p:ext>
            </p:extLst>
          </p:nvPr>
        </p:nvGraphicFramePr>
        <p:xfrm>
          <a:off x="2292284" y="4604791"/>
          <a:ext cx="2897171" cy="126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171">
                  <a:extLst>
                    <a:ext uri="{9D8B030D-6E8A-4147-A177-3AD203B41FA5}">
                      <a16:colId xmlns:a16="http://schemas.microsoft.com/office/drawing/2014/main" val="4160311408"/>
                    </a:ext>
                  </a:extLst>
                </a:gridCol>
              </a:tblGrid>
              <a:tr h="634695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Car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3276"/>
                  </a:ext>
                </a:extLst>
              </a:tr>
              <a:tr h="63469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+rent( 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9221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217F7C-1824-ED18-AB4B-3B09814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20270"/>
              </p:ext>
            </p:extLst>
          </p:nvPr>
        </p:nvGraphicFramePr>
        <p:xfrm>
          <a:off x="7175369" y="4604791"/>
          <a:ext cx="2897171" cy="126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171">
                  <a:extLst>
                    <a:ext uri="{9D8B030D-6E8A-4147-A177-3AD203B41FA5}">
                      <a16:colId xmlns:a16="http://schemas.microsoft.com/office/drawing/2014/main" val="4160311408"/>
                    </a:ext>
                  </a:extLst>
                </a:gridCol>
              </a:tblGrid>
              <a:tr h="634695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Bicycle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3276"/>
                  </a:ext>
                </a:extLst>
              </a:tr>
              <a:tr h="63469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+rent( 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92218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9EA0A2-344C-54DF-CA9B-D116957FE656}"/>
              </a:ext>
            </a:extLst>
          </p:cNvPr>
          <p:cNvCxnSpPr/>
          <p:nvPr/>
        </p:nvCxnSpPr>
        <p:spPr>
          <a:xfrm flipV="1">
            <a:off x="3915265" y="4072177"/>
            <a:ext cx="0" cy="532614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ADB98B-96BA-25BE-6BF4-B2F162BE27AA}"/>
              </a:ext>
            </a:extLst>
          </p:cNvPr>
          <p:cNvCxnSpPr/>
          <p:nvPr/>
        </p:nvCxnSpPr>
        <p:spPr>
          <a:xfrm flipV="1">
            <a:off x="8606671" y="4072177"/>
            <a:ext cx="0" cy="532614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998DA6-7C03-F659-3F9C-A211202FBDB7}"/>
              </a:ext>
            </a:extLst>
          </p:cNvPr>
          <p:cNvCxnSpPr>
            <a:cxnSpLocks/>
          </p:cNvCxnSpPr>
          <p:nvPr/>
        </p:nvCxnSpPr>
        <p:spPr>
          <a:xfrm flipH="1">
            <a:off x="3915265" y="4091031"/>
            <a:ext cx="470868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3A3974-1A6D-34C3-A6CC-3A92850FEEC8}"/>
              </a:ext>
            </a:extLst>
          </p:cNvPr>
          <p:cNvCxnSpPr>
            <a:cxnSpLocks/>
          </p:cNvCxnSpPr>
          <p:nvPr/>
        </p:nvCxnSpPr>
        <p:spPr>
          <a:xfrm flipV="1">
            <a:off x="6116423" y="3308606"/>
            <a:ext cx="0" cy="78242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lowchart: Extract 20">
            <a:extLst>
              <a:ext uri="{FF2B5EF4-FFF2-40B4-BE49-F238E27FC236}">
                <a16:creationId xmlns:a16="http://schemas.microsoft.com/office/drawing/2014/main" id="{841D408E-FEAF-EADC-F0A6-68EF5531CB11}"/>
              </a:ext>
            </a:extLst>
          </p:cNvPr>
          <p:cNvSpPr/>
          <p:nvPr/>
        </p:nvSpPr>
        <p:spPr>
          <a:xfrm>
            <a:off x="5993721" y="3130212"/>
            <a:ext cx="245404" cy="231874"/>
          </a:xfrm>
          <a:prstGeom prst="flowChartExtra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BC3CDA-D0FC-5FE4-6C75-BF811AC691DA}"/>
              </a:ext>
            </a:extLst>
          </p:cNvPr>
          <p:cNvSpPr/>
          <p:nvPr/>
        </p:nvSpPr>
        <p:spPr>
          <a:xfrm>
            <a:off x="-742012" y="682701"/>
            <a:ext cx="111521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Scenario – Polymorphism in Action (UML Diagram)</a:t>
            </a:r>
          </a:p>
        </p:txBody>
      </p:sp>
    </p:spTree>
    <p:extLst>
      <p:ext uri="{BB962C8B-B14F-4D97-AF65-F5344CB8AC3E}">
        <p14:creationId xmlns:p14="http://schemas.microsoft.com/office/powerpoint/2010/main" val="429011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EF9D4-257E-8337-9DD7-3E36E6D7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8602" r="5872" b="12975"/>
          <a:stretch/>
        </p:blipFill>
        <p:spPr>
          <a:xfrm>
            <a:off x="1936955" y="1219199"/>
            <a:ext cx="8681884" cy="53782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D39C06-EDC0-1E31-1F0F-97418CBBB080}"/>
              </a:ext>
            </a:extLst>
          </p:cNvPr>
          <p:cNvSpPr/>
          <p:nvPr/>
        </p:nvSpPr>
        <p:spPr>
          <a:xfrm>
            <a:off x="494846" y="332290"/>
            <a:ext cx="31005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Source Code : </a:t>
            </a:r>
          </a:p>
        </p:txBody>
      </p:sp>
    </p:spTree>
    <p:extLst>
      <p:ext uri="{BB962C8B-B14F-4D97-AF65-F5344CB8AC3E}">
        <p14:creationId xmlns:p14="http://schemas.microsoft.com/office/powerpoint/2010/main" val="267017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child holding a pencil">
            <a:extLst>
              <a:ext uri="{FF2B5EF4-FFF2-40B4-BE49-F238E27FC236}">
                <a16:creationId xmlns:a16="http://schemas.microsoft.com/office/drawing/2014/main" id="{8479A678-33F8-CFC2-796E-F9E67AEA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65" y="2062065"/>
            <a:ext cx="3429000" cy="342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14DF18-A5E9-883F-E7C4-384DE2839F8A}"/>
              </a:ext>
            </a:extLst>
          </p:cNvPr>
          <p:cNvSpPr/>
          <p:nvPr/>
        </p:nvSpPr>
        <p:spPr>
          <a:xfrm>
            <a:off x="701432" y="674390"/>
            <a:ext cx="7401652" cy="53020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cap="none" spc="0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Conclusion</a:t>
            </a:r>
          </a:p>
          <a:p>
            <a:pPr algn="just"/>
            <a:endParaRPr lang="en-US" sz="2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Polymorphism simplifies code by enabling one interface for different data types.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Flexibility and Reusability: Enhances adaptability and minimizes redundancy.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Takeaway: </a:t>
            </a: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Polymorphism is a core concept that strengthens object-oriented design, making code scalable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193351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rtoon a cartoon of a person shrugging">
            <a:extLst>
              <a:ext uri="{FF2B5EF4-FFF2-40B4-BE49-F238E27FC236}">
                <a16:creationId xmlns:a16="http://schemas.microsoft.com/office/drawing/2014/main" id="{C1FE6013-59F9-2697-D690-B90C415C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1752"/>
            <a:ext cx="5855208" cy="58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1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6BA2D4-5F0F-857C-9CCF-393B0150871D}"/>
              </a:ext>
            </a:extLst>
          </p:cNvPr>
          <p:cNvSpPr/>
          <p:nvPr/>
        </p:nvSpPr>
        <p:spPr>
          <a:xfrm>
            <a:off x="588610" y="1266551"/>
            <a:ext cx="8116477" cy="40105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4000" b="1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Course Details </a:t>
            </a:r>
          </a:p>
          <a:p>
            <a:pPr algn="just"/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Title		Object Oriented Programming </a:t>
            </a:r>
          </a:p>
          <a:p>
            <a:pPr algn="just">
              <a:lnSpc>
                <a:spcPct val="200000"/>
              </a:lnSpc>
            </a:pP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Code 		CSE 221</a:t>
            </a:r>
          </a:p>
          <a:p>
            <a:pPr algn="just">
              <a:lnSpc>
                <a:spcPct val="20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Tutor		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Hasnur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Jahan</a:t>
            </a:r>
          </a:p>
          <a:p>
            <a:pPr algn="just">
              <a:lnSpc>
                <a:spcPct val="200000"/>
              </a:lnSpc>
            </a:pP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ignation		Lecturer</a:t>
            </a:r>
          </a:p>
          <a:p>
            <a:pPr algn="just">
              <a:lnSpc>
                <a:spcPct val="200000"/>
              </a:lnSpc>
            </a:pP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		Computer Science and Engineering , DIU</a:t>
            </a:r>
          </a:p>
        </p:txBody>
      </p:sp>
      <p:pic>
        <p:nvPicPr>
          <p:cNvPr id="4" name="Picture 3" descr="Hands typing on a keyboard&#10;&#10;Description automatically generated">
            <a:extLst>
              <a:ext uri="{FF2B5EF4-FFF2-40B4-BE49-F238E27FC236}">
                <a16:creationId xmlns:a16="http://schemas.microsoft.com/office/drawing/2014/main" id="{B797C5A5-0EEA-CA36-A432-91D6C134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36" y="1382735"/>
            <a:ext cx="4002474" cy="4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0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256824-C0E6-041F-1C1C-F68E0DA16314}"/>
              </a:ext>
            </a:extLst>
          </p:cNvPr>
          <p:cNvSpPr/>
          <p:nvPr/>
        </p:nvSpPr>
        <p:spPr>
          <a:xfrm>
            <a:off x="682633" y="1344308"/>
            <a:ext cx="8208246" cy="4513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Team Info</a:t>
            </a:r>
          </a:p>
          <a:p>
            <a:pPr algn="just"/>
            <a:endParaRPr lang="en-US" sz="2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Meheruba</a:t>
            </a: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Binte</a:t>
            </a: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Kashem</a:t>
            </a: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Anti		</a:t>
            </a:r>
            <a:r>
              <a:rPr lang="en-US" sz="2400" dirty="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0242310005101157</a:t>
            </a:r>
            <a:endParaRPr lang="en-US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Md. </a:t>
            </a:r>
            <a:r>
              <a:rPr lang="en-US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Sazzadul</a:t>
            </a: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Islam </a:t>
            </a:r>
            <a:r>
              <a:rPr lang="en-US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Shaon</a:t>
            </a: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en-US" sz="2400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 0242310005101028</a:t>
            </a:r>
            <a:endParaRPr lang="en-US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Tasmia </a:t>
            </a:r>
            <a:r>
              <a:rPr lang="en-US" sz="2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Tarannum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Silme		</a:t>
            </a:r>
            <a:r>
              <a:rPr lang="en-US" sz="2400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 0242310005101090</a:t>
            </a:r>
            <a:endParaRPr lang="en-US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S.M. Sadman Al Siam			</a:t>
            </a:r>
            <a:r>
              <a:rPr lang="en-US" sz="2400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 0242310005101123</a:t>
            </a:r>
            <a:endParaRPr lang="en-US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Md. Hasib Hossain			</a:t>
            </a:r>
            <a:r>
              <a:rPr lang="en-US" sz="2400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 0242310005101195</a:t>
            </a:r>
            <a:endParaRPr lang="en-US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 descr="A group of people working at a table">
            <a:extLst>
              <a:ext uri="{FF2B5EF4-FFF2-40B4-BE49-F238E27FC236}">
                <a16:creationId xmlns:a16="http://schemas.microsoft.com/office/drawing/2014/main" id="{4C73E3F0-7B5A-A767-43A2-945B0ED10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348" y="0"/>
            <a:ext cx="4026408" cy="40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7F44C-8B94-EDCE-F083-C730CCD8CB65}"/>
              </a:ext>
            </a:extLst>
          </p:cNvPr>
          <p:cNvSpPr txBox="1"/>
          <p:nvPr/>
        </p:nvSpPr>
        <p:spPr>
          <a:xfrm>
            <a:off x="685800" y="964895"/>
            <a:ext cx="6729984" cy="4683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700" b="1" dirty="0">
                <a:solidFill>
                  <a:srgbClr val="CC0066"/>
                </a:solidFill>
                <a:latin typeface="Anton" pitchFamily="2" charset="0"/>
              </a:rPr>
              <a:t>Introduction to Polymorphism</a:t>
            </a:r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rgbClr val="CC0066"/>
              </a:solidFill>
              <a:latin typeface="Anton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Definition 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Polymorphism allows objects of different classes to be treated as instances of a common parent class.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Purpose 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Promotes flexibility and reusability in code.</a:t>
            </a:r>
          </a:p>
        </p:txBody>
      </p:sp>
      <p:pic>
        <p:nvPicPr>
          <p:cNvPr id="4" name="Picture 3" descr="A computer screen with hands typing on it&#10;&#10;Description automatically generated">
            <a:extLst>
              <a:ext uri="{FF2B5EF4-FFF2-40B4-BE49-F238E27FC236}">
                <a16:creationId xmlns:a16="http://schemas.microsoft.com/office/drawing/2014/main" id="{F46FABE6-DD99-73BE-4E47-44E7BE4B4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52" y="1946787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9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C72767-82F2-FA19-423E-346A18276AAB}"/>
              </a:ext>
            </a:extLst>
          </p:cNvPr>
          <p:cNvSpPr/>
          <p:nvPr/>
        </p:nvSpPr>
        <p:spPr>
          <a:xfrm>
            <a:off x="4372483" y="2967335"/>
            <a:ext cx="34470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text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1B81F-C55F-5982-BDDE-FC7323AE802F}"/>
              </a:ext>
            </a:extLst>
          </p:cNvPr>
          <p:cNvSpPr txBox="1"/>
          <p:nvPr/>
        </p:nvSpPr>
        <p:spPr>
          <a:xfrm>
            <a:off x="584581" y="1166842"/>
            <a:ext cx="75758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CC0066"/>
                </a:solidFill>
                <a:latin typeface="Anton" pitchFamily="2" charset="0"/>
                <a:cs typeface="Times New Roman" panose="02020603050405020304" pitchFamily="18" charset="0"/>
              </a:rPr>
              <a:t>Types of Polymorphism</a:t>
            </a:r>
          </a:p>
          <a:p>
            <a:pPr algn="just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Compile-Time Polymorphism : 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Achieved using method overloading.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Run-Time Polymorphism : 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Achieved using method overriding.</a:t>
            </a:r>
          </a:p>
          <a:p>
            <a:pPr algn="just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cartoon of 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CC99B3A5-44C3-57C4-9A24-4EAB1F72C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213" y="1288026"/>
            <a:ext cx="4028768" cy="40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93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435977C-FEB7-D3B9-0EDB-2E60BC0EDCE3}"/>
              </a:ext>
            </a:extLst>
          </p:cNvPr>
          <p:cNvGrpSpPr/>
          <p:nvPr/>
        </p:nvGrpSpPr>
        <p:grpSpPr>
          <a:xfrm>
            <a:off x="1755158" y="653903"/>
            <a:ext cx="9687524" cy="5214184"/>
            <a:chOff x="1773446" y="397871"/>
            <a:chExt cx="9687524" cy="52141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80E0D5-08CE-B214-04DC-A6841112A06A}"/>
                </a:ext>
              </a:extLst>
            </p:cNvPr>
            <p:cNvSpPr/>
            <p:nvPr/>
          </p:nvSpPr>
          <p:spPr>
            <a:xfrm>
              <a:off x="1773446" y="397871"/>
              <a:ext cx="9687524" cy="521418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just"/>
              <a:r>
                <a:rPr lang="en-US" sz="2800" b="0" cap="none" spc="0" dirty="0">
                  <a:ln w="0"/>
                  <a:solidFill>
                    <a:srgbClr val="CC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ton" pitchFamily="2" charset="0"/>
                </a:rPr>
                <a:t>Method Overloading (Compile-Time Polymorphism)</a:t>
              </a: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Definition: 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Multiple methods with the same name but different parameters.</a:t>
              </a: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Example : </a:t>
              </a: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Explanation:</a:t>
              </a:r>
            </a:p>
            <a:p>
              <a:pPr algn="just">
                <a:lnSpc>
                  <a:spcPct val="150000"/>
                </a:lnSpc>
              </a:pP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</a:t>
              </a:r>
              <a:r>
                <a:rPr lang="en-US" sz="2200" b="0" cap="none" spc="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method works with both</a:t>
              </a:r>
              <a:r>
                <a:rPr lang="en-US" sz="2200" b="0" cap="none" spc="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int 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 </a:t>
              </a:r>
              <a:r>
                <a:rPr lang="en-US" sz="2200" b="0" cap="none" spc="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double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types, enabling flexible use.</a:t>
              </a:r>
            </a:p>
          </p:txBody>
        </p:sp>
        <p:pic>
          <p:nvPicPr>
            <p:cNvPr id="4" name="Picture 3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50B3BBEA-44A8-6261-F0E9-9A15C9F44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5" t="32547" r="6789" b="28550"/>
            <a:stretch/>
          </p:blipFill>
          <p:spPr>
            <a:xfrm>
              <a:off x="2074606" y="2389238"/>
              <a:ext cx="8937523" cy="1681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85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40E3A89-7C4D-07B4-81B6-F98313BCFDD5}"/>
              </a:ext>
            </a:extLst>
          </p:cNvPr>
          <p:cNvGrpSpPr/>
          <p:nvPr/>
        </p:nvGrpSpPr>
        <p:grpSpPr>
          <a:xfrm>
            <a:off x="1771374" y="311176"/>
            <a:ext cx="9173434" cy="6235647"/>
            <a:chOff x="1687398" y="305111"/>
            <a:chExt cx="9294829" cy="63375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90DC273-AE7C-DEF7-352B-1E19CE0BCD48}"/>
                </a:ext>
              </a:extLst>
            </p:cNvPr>
            <p:cNvSpPr/>
            <p:nvPr/>
          </p:nvSpPr>
          <p:spPr>
            <a:xfrm>
              <a:off x="1687398" y="305111"/>
              <a:ext cx="9294829" cy="633756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en-US" sz="2800" b="0" cap="none" spc="0">
                  <a:ln w="0"/>
                  <a:solidFill>
                    <a:srgbClr val="CC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ton" pitchFamily="2" charset="0"/>
                </a:rPr>
                <a:t>Method Overriding </a:t>
              </a:r>
              <a:r>
                <a:rPr lang="en-US" sz="2800" b="0" cap="none" spc="0" dirty="0">
                  <a:ln w="0"/>
                  <a:solidFill>
                    <a:srgbClr val="CC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ton" pitchFamily="2" charset="0"/>
                </a:rPr>
                <a:t>(Run-Time Polymorphism)</a:t>
              </a:r>
            </a:p>
            <a:p>
              <a:pPr algn="just"/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Definition: 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Subclass provides a specific implementation of a method that is already defined in its superclass.</a:t>
              </a:r>
            </a:p>
            <a:p>
              <a:pPr algn="just">
                <a:lnSpc>
                  <a:spcPct val="150000"/>
                </a:lnSpc>
              </a:pPr>
              <a:endParaRPr lang="en-US" sz="10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Example : </a:t>
              </a: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Explanation:</a:t>
              </a:r>
            </a:p>
            <a:p>
              <a:pPr algn="just">
                <a:lnSpc>
                  <a:spcPct val="150000"/>
                </a:lnSpc>
              </a:pP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</a:t>
              </a:r>
              <a:r>
                <a:rPr lang="en-US" sz="2200" b="0" cap="none" spc="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sound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method is overridden in </a:t>
              </a:r>
              <a:r>
                <a:rPr lang="en-US" sz="2200" b="0" cap="none" spc="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Dog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providing specific behavior at runtime..</a:t>
              </a:r>
            </a:p>
          </p:txBody>
        </p:sp>
        <p:pic>
          <p:nvPicPr>
            <p:cNvPr id="4" name="Picture 3" descr="A screen shot of a computer program">
              <a:extLst>
                <a:ext uri="{FF2B5EF4-FFF2-40B4-BE49-F238E27FC236}">
                  <a16:creationId xmlns:a16="http://schemas.microsoft.com/office/drawing/2014/main" id="{F1F61300-1CD9-9D69-85E7-7586DB36D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9" t="32003" r="7951" b="20459"/>
            <a:stretch/>
          </p:blipFill>
          <p:spPr>
            <a:xfrm>
              <a:off x="2173326" y="2713002"/>
              <a:ext cx="8715595" cy="2120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161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5776AD-7F85-724E-F8C0-987E4E6BD813}"/>
              </a:ext>
            </a:extLst>
          </p:cNvPr>
          <p:cNvSpPr/>
          <p:nvPr/>
        </p:nvSpPr>
        <p:spPr>
          <a:xfrm>
            <a:off x="631596" y="931146"/>
            <a:ext cx="7814821" cy="48095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How Polymorphism Promotes Flexibility</a:t>
            </a:r>
          </a:p>
          <a:p>
            <a:pPr algn="just"/>
            <a:endParaRPr lang="en-US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Code Reusability : </a:t>
            </a: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Allows new subclasses to use existing methods and reduces code duplication.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Simplified Maintenance : </a:t>
            </a: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Reduces conditional logic by enabling objects to define specific behavior.</a:t>
            </a:r>
          </a:p>
          <a:p>
            <a:pPr algn="just"/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Extensibility : </a:t>
            </a: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Easily add new classes with minimal code changes, following the Open/Closed Principle.</a:t>
            </a:r>
          </a:p>
        </p:txBody>
      </p:sp>
      <p:pic>
        <p:nvPicPr>
          <p:cNvPr id="4" name="Picture 3" descr="A person standing next to a computer">
            <a:extLst>
              <a:ext uri="{FF2B5EF4-FFF2-40B4-BE49-F238E27FC236}">
                <a16:creationId xmlns:a16="http://schemas.microsoft.com/office/drawing/2014/main" id="{FEB06F65-B72F-4ED9-5A79-BE96B631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17" y="1734835"/>
            <a:ext cx="3535837" cy="35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1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code">
            <a:extLst>
              <a:ext uri="{FF2B5EF4-FFF2-40B4-BE49-F238E27FC236}">
                <a16:creationId xmlns:a16="http://schemas.microsoft.com/office/drawing/2014/main" id="{FF9FFED5-104D-04DF-F0BC-34D06F8B6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25911" r="7722" b="16947"/>
          <a:stretch/>
        </p:blipFill>
        <p:spPr>
          <a:xfrm>
            <a:off x="2004158" y="2982141"/>
            <a:ext cx="8565502" cy="33310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E4DF1C-E24A-D07E-D8E6-B00A650C017E}"/>
              </a:ext>
            </a:extLst>
          </p:cNvPr>
          <p:cNvSpPr/>
          <p:nvPr/>
        </p:nvSpPr>
        <p:spPr>
          <a:xfrm>
            <a:off x="1588512" y="335772"/>
            <a:ext cx="9792718" cy="2435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:</a:t>
            </a:r>
          </a:p>
          <a:p>
            <a:pPr algn="just">
              <a:lnSpc>
                <a:spcPct val="150000"/>
              </a:lnSpc>
            </a:pPr>
            <a:r>
              <a:rPr lang="en-US" sz="2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</a:t>
            </a:r>
            <a:r>
              <a:rPr lang="en-US" sz="2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Shape</a:t>
            </a:r>
            <a:r>
              <a:rPr lang="en-US" sz="2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class with a </a:t>
            </a:r>
            <a:r>
              <a:rPr lang="en-US" sz="2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draw() </a:t>
            </a:r>
            <a:r>
              <a:rPr lang="en-US" sz="2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 allows different shapes to implement unique behaviors, making the system easily adaptable for new shapes. </a:t>
            </a:r>
          </a:p>
        </p:txBody>
      </p:sp>
    </p:spTree>
    <p:extLst>
      <p:ext uri="{BB962C8B-B14F-4D97-AF65-F5344CB8AC3E}">
        <p14:creationId xmlns:p14="http://schemas.microsoft.com/office/powerpoint/2010/main" val="49130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381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Anton</vt:lpstr>
      <vt:lpstr>Aptos</vt:lpstr>
      <vt:lpstr>Aptos Display</vt:lpstr>
      <vt:lpstr>Arial</vt:lpstr>
      <vt:lpstr>Times New Roman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 Hasib Hossain</dc:creator>
  <cp:lastModifiedBy>Md. Hasib Hossain</cp:lastModifiedBy>
  <cp:revision>1</cp:revision>
  <dcterms:created xsi:type="dcterms:W3CDTF">2024-11-13T02:01:03Z</dcterms:created>
  <dcterms:modified xsi:type="dcterms:W3CDTF">2024-11-13T09:14:21Z</dcterms:modified>
</cp:coreProperties>
</file>